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8" r:id="rId10"/>
    <p:sldId id="269" r:id="rId11"/>
    <p:sldId id="300" r:id="rId12"/>
    <p:sldId id="303" r:id="rId13"/>
    <p:sldId id="304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6" r:id="rId30"/>
    <p:sldId id="319" r:id="rId31"/>
    <p:sldId id="318" r:id="rId32"/>
    <p:sldId id="317" r:id="rId33"/>
    <p:sldId id="285" r:id="rId34"/>
    <p:sldId id="311" r:id="rId35"/>
    <p:sldId id="312" r:id="rId36"/>
    <p:sldId id="314" r:id="rId37"/>
    <p:sldId id="320" r:id="rId38"/>
    <p:sldId id="310" r:id="rId39"/>
    <p:sldId id="309" r:id="rId40"/>
    <p:sldId id="308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307" r:id="rId53"/>
    <p:sldId id="306" r:id="rId54"/>
    <p:sldId id="305" r:id="rId55"/>
    <p:sldId id="299" r:id="rId56"/>
    <p:sldId id="298" r:id="rId57"/>
    <p:sldId id="261" r:id="rId58"/>
    <p:sldId id="262" r:id="rId59"/>
    <p:sldId id="26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A2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9BE2-1F17-42BB-8B1D-CEF9997A8EC0}" type="datetimeFigureOut">
              <a:rPr lang="en-CA" smtClean="0"/>
              <a:t>2024-06-12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72B-6FCB-4E0D-8582-85593E2947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1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30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1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75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9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09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70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185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4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5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6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4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13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8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6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9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847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60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88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371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161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88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151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353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88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066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43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947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84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6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975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200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8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1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583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4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95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172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161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4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54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644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556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24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96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074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213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699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459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3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30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1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433771AA-4A92-4645-BA9B-68079A900A41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8D56-9248-4502-95C8-D1D93A2C48EC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9FB1-7112-43B7-BEF2-F20FE690314E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9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C826200-E0FA-42C6-838F-FF6F4F597EB1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717" y="161720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88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1D6C-ECE6-4A70-AD42-C681FD500771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23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8D66-5D37-478A-A226-8DD98066794A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41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039F-E5C6-4A5E-83D1-3F817A704578}" type="datetime1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6548-E09D-43E1-9919-9D5E5575A15C}" type="datetime1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4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ED33-2F69-44F7-B2E8-13A303084934}" type="datetime1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9EC5-0CB0-4686-8591-E1C663DF10C8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56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F412-B8B3-4D08-AF2D-8BD6A04A948C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83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5C3E3B-ECB7-41F3-84FF-E7DA8649817A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qq8Hoz37V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lanning.domain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itor.planning.domains/#read_session=wO492qnhb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988F-51FD-A61F-E9AB-A9E8AC454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59103"/>
            <a:ext cx="5313400" cy="197834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Planning for Storytelling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09D53-DFFA-B1B2-389D-C820C095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5313400" cy="31537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Nisha Simon</a:t>
            </a:r>
          </a:p>
          <a:p>
            <a:r>
              <a:rPr lang="en-US" b="1" dirty="0"/>
              <a:t>Christian Muise</a:t>
            </a:r>
          </a:p>
          <a:p>
            <a:r>
              <a:rPr lang="en-CA" b="1" dirty="0"/>
              <a:t>Rogelio E. Cardona-Rivera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</a:t>
            </a:r>
          </a:p>
          <a:p>
            <a:r>
              <a:rPr lang="en-CA" b="1" dirty="0"/>
              <a:t>Julie Porteous</a:t>
            </a:r>
          </a:p>
          <a:p>
            <a:r>
              <a:rPr lang="en-CA" b="1" dirty="0"/>
              <a:t>R. Michael Young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endParaRPr lang="en-CA" b="1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D483AB02-1FAA-6675-0054-E3E30A6D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24588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2370E-E04C-1106-D747-C0C5E9D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0" y="216489"/>
            <a:ext cx="5110019" cy="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phenomenon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Mistaken belief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Suspense etc.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layer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Narration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Neurosymbolic</a:t>
            </a:r>
            <a:r>
              <a:rPr lang="en-US" sz="3200" dirty="0"/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Neurosymbolic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12674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169090" y="2802306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433028" y="357747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501093" y="3231694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597963" y="3276115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809649" y="3385095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399805" y="3630596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48303" y="3627965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10" y="3429000"/>
            <a:ext cx="1418289" cy="1418289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6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7415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i="1" dirty="0"/>
              <a:t>If you fail to plan….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52626" cy="354904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some challenges in generating text using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toxic or offensive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Dissolve into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illogical output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6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91691"/>
            <a:ext cx="11252626" cy="397924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Prompt engineering for LLMs.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LLMs are constantly improving, but their outputs are still dependent on their inputs.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9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C756F-F573-C727-7DAE-120E06CE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37" y="1884023"/>
            <a:ext cx="10906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697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98287" y="3436468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361681" y="429304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417048" y="3959688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630895" y="3959688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716530" y="4068668"/>
            <a:ext cx="27800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238241" y="4381025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68571" y="4439117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38" y="4095231"/>
            <a:ext cx="1041950" cy="1041950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C0962-8B99-439C-9F8A-6DED373A8173}"/>
              </a:ext>
            </a:extLst>
          </p:cNvPr>
          <p:cNvSpPr/>
          <p:nvPr/>
        </p:nvSpPr>
        <p:spPr>
          <a:xfrm>
            <a:off x="4417048" y="1547183"/>
            <a:ext cx="3068320" cy="1418290"/>
          </a:xfrm>
          <a:prstGeom prst="roundRect">
            <a:avLst/>
          </a:prstGeom>
          <a:noFill/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739403B5-47FD-4D31-8388-6044F9554CB2}"/>
              </a:ext>
            </a:extLst>
          </p:cNvPr>
          <p:cNvSpPr txBox="1"/>
          <p:nvPr/>
        </p:nvSpPr>
        <p:spPr>
          <a:xfrm>
            <a:off x="5361681" y="18680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endParaRPr lang="en-C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75EE898-80CB-0B6A-74FA-A04B8EFE6878}"/>
              </a:ext>
            </a:extLst>
          </p:cNvPr>
          <p:cNvSpPr txBox="1"/>
          <p:nvPr/>
        </p:nvSpPr>
        <p:spPr>
          <a:xfrm>
            <a:off x="8404393" y="2052741"/>
            <a:ext cx="341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Here’s where I come in!</a:t>
            </a:r>
            <a:endParaRPr lang="en-CA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CD5CBB-240B-74A2-D47A-F78A9702F1DA}"/>
              </a:ext>
            </a:extLst>
          </p:cNvPr>
          <p:cNvSpPr/>
          <p:nvPr/>
        </p:nvSpPr>
        <p:spPr>
          <a:xfrm>
            <a:off x="8265024" y="1861763"/>
            <a:ext cx="3769360" cy="782320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781715-6506-BF51-A86A-E7604570101A}"/>
              </a:ext>
            </a:extLst>
          </p:cNvPr>
          <p:cNvSpPr/>
          <p:nvPr/>
        </p:nvSpPr>
        <p:spPr>
          <a:xfrm rot="5400000">
            <a:off x="5661648" y="3211684"/>
            <a:ext cx="579120" cy="6204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13635-0865-BE5F-FC3F-FCFDE629041F}"/>
              </a:ext>
            </a:extLst>
          </p:cNvPr>
          <p:cNvCxnSpPr>
            <a:stCxn id="10" idx="2"/>
            <a:endCxn id="6" idx="3"/>
          </p:cNvCxnSpPr>
          <p:nvPr/>
        </p:nvCxnSpPr>
        <p:spPr>
          <a:xfrm flipH="1">
            <a:off x="7485368" y="2252923"/>
            <a:ext cx="779656" cy="3405"/>
          </a:xfrm>
          <a:prstGeom prst="straightConnector1">
            <a:avLst/>
          </a:prstGeom>
          <a:ln w="508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8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69589"/>
          </a:xfrm>
        </p:spPr>
        <p:txBody>
          <a:bodyPr>
            <a:normAutofit/>
          </a:bodyPr>
          <a:lstStyle/>
          <a:p>
            <a:r>
              <a:rPr lang="en-US" sz="4000" dirty="0"/>
              <a:t>Why Planning for Storytelling?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A story can be conceptualized as the sequence of events that take place within some virtual world. </a:t>
            </a:r>
          </a:p>
          <a:p>
            <a:endParaRPr lang="en-US" sz="3200" dirty="0"/>
          </a:p>
          <a:p>
            <a:r>
              <a:rPr lang="en-US" sz="3200" dirty="0"/>
              <a:t>It can therefore be well-modeled by a plan.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8D65F449-BBA4-C9B8-AAEC-38BF7528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9657" y="5163768"/>
            <a:ext cx="1121227" cy="1121227"/>
          </a:xfrm>
          <a:prstGeom prst="rect">
            <a:avLst/>
          </a:prstGeom>
        </p:spPr>
      </p:pic>
      <p:pic>
        <p:nvPicPr>
          <p:cNvPr id="9" name="Graphic 8" descr="Map with pin with solid fill">
            <a:extLst>
              <a:ext uri="{FF2B5EF4-FFF2-40B4-BE49-F238E27FC236}">
                <a16:creationId xmlns:a16="http://schemas.microsoft.com/office/drawing/2014/main" id="{FD2B7512-9AB0-1327-F110-257C3F53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57" y="4994440"/>
            <a:ext cx="1219200" cy="1219200"/>
          </a:xfrm>
          <a:prstGeom prst="rect">
            <a:avLst/>
          </a:prstGeom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B4BF438E-F169-CE75-0F93-FF75235C9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370" y="5163768"/>
            <a:ext cx="1121227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83554" y="2122714"/>
            <a:ext cx="1278407" cy="1153886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9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1808198"/>
            <a:ext cx="1725330" cy="1620802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9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35814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5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3976377" y="1824396"/>
            <a:ext cx="2892509" cy="16808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68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547078" y="38862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09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224963" y="1824396"/>
            <a:ext cx="2844323" cy="2050918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26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81420" y="373379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3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27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26991" y="4865913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17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142333" y="519157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53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36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Interactive Session!</a:t>
            </a:r>
            <a:endParaRPr lang="en-CA" sz="36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8" y="19884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The plan can represent: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that </a:t>
            </a:r>
            <a:r>
              <a:rPr lang="en-US" sz="3200" i="1" dirty="0"/>
              <a:t>actually happen </a:t>
            </a:r>
            <a:r>
              <a:rPr lang="en-US" sz="3200" dirty="0"/>
              <a:t>in the story i.e. the </a:t>
            </a:r>
            <a:r>
              <a:rPr lang="en-US" sz="3200" b="1" dirty="0"/>
              <a:t>plot</a:t>
            </a:r>
            <a:r>
              <a:rPr lang="en-US" sz="3200" dirty="0"/>
              <a:t>, or,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are they are </a:t>
            </a:r>
            <a:r>
              <a:rPr lang="en-US" sz="3200" i="1" dirty="0"/>
              <a:t>told</a:t>
            </a:r>
            <a:r>
              <a:rPr lang="en-US" sz="3200" dirty="0"/>
              <a:t> to the audience i.e. the </a:t>
            </a:r>
            <a:r>
              <a:rPr lang="en-US" sz="3200" b="1" dirty="0"/>
              <a:t>narrative</a:t>
            </a:r>
            <a:r>
              <a:rPr lang="en-US" sz="3200" dirty="0"/>
              <a:t>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9C2137E1-1DD1-5049-F36F-560F5717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372" y="1043629"/>
            <a:ext cx="1273629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The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 Way Home for Wolf</a:t>
            </a:r>
            <a:br>
              <a:rPr lang="en-CA" sz="2800" dirty="0">
                <a:ea typeface="Calibri" panose="020F0502020204030204" pitchFamily="34" charset="0"/>
                <a:cs typeface="Times New Roman"/>
              </a:rPr>
            </a:b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Let’s hear a story about Wilf: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https://www.youtube.com/watch?v=Sqq8Hoz37VQ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     *</a:t>
            </a:r>
            <a:b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1800" i="1" dirty="0">
                <a:ea typeface="Calibri" panose="020F0502020204030204" pitchFamily="34" charset="0"/>
                <a:cs typeface="Times New Roman" panose="02020603050405020304" pitchFamily="18" charset="0"/>
              </a:rPr>
              <a:t>(* The authors claim no responsibility for the content of external sites)</a:t>
            </a:r>
          </a:p>
        </p:txBody>
      </p:sp>
    </p:spTree>
    <p:extLst>
      <p:ext uri="{BB962C8B-B14F-4D97-AF65-F5344CB8AC3E}">
        <p14:creationId xmlns:p14="http://schemas.microsoft.com/office/powerpoint/2010/main" val="38256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The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 Way Home for Wolf</a:t>
            </a: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Now let’s extract the story elements: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 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		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cs typeface="Times New Roman"/>
              </a:rPr>
              <a:t>Verbs</a:t>
            </a:r>
            <a:r>
              <a:rPr lang="en-CA" sz="2800" dirty="0">
                <a:cs typeface="Times New Roman"/>
              </a:rPr>
              <a:t>: </a:t>
            </a:r>
          </a:p>
        </p:txBody>
      </p:sp>
    </p:spTree>
    <p:extLst>
      <p:ext uri="{BB962C8B-B14F-4D97-AF65-F5344CB8AC3E}">
        <p14:creationId xmlns:p14="http://schemas.microsoft.com/office/powerpoint/2010/main" val="269754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The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 Way Home for Wolf</a:t>
            </a: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  </a:t>
            </a:r>
            <a:r>
              <a:rPr lang="en-CA" sz="2800" dirty="0" err="1">
                <a:ea typeface="Calibri" panose="020F0502020204030204" pitchFamily="34" charset="0"/>
                <a:cs typeface="Times New Roman"/>
              </a:rPr>
              <a:t>wilf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, goose, moose...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		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--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cs typeface="Times New Roman"/>
              </a:rPr>
              <a:t>Verbs</a:t>
            </a:r>
            <a:r>
              <a:rPr lang="en-CA" sz="2800" dirty="0">
                <a:cs typeface="Times New Roman"/>
              </a:rPr>
              <a:t>:  guide, carry...</a:t>
            </a:r>
          </a:p>
        </p:txBody>
      </p:sp>
    </p:spTree>
    <p:extLst>
      <p:ext uri="{BB962C8B-B14F-4D97-AF65-F5344CB8AC3E}">
        <p14:creationId xmlns:p14="http://schemas.microsoft.com/office/powerpoint/2010/main" val="2262105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80838"/>
            <a:ext cx="11346968" cy="41900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CA" sz="2800" dirty="0">
                <a:cs typeface="Times New Roman"/>
              </a:rPr>
              <a:t>Let’s use the story elements to write some </a:t>
            </a:r>
            <a:r>
              <a:rPr lang="en-CA" sz="2800" dirty="0" err="1">
                <a:cs typeface="Times New Roman"/>
              </a:rPr>
              <a:t>pddl</a:t>
            </a:r>
            <a:r>
              <a:rPr lang="en-CA" sz="2800" dirty="0">
                <a:cs typeface="Times New Roman"/>
              </a:rPr>
              <a:t> using the Online Planning Editor:</a:t>
            </a:r>
            <a:br>
              <a:rPr lang="en-CA" sz="2800" dirty="0">
                <a:cs typeface="Times New Roman"/>
              </a:rPr>
            </a:br>
            <a:endParaRPr lang="en-CA" sz="2800" dirty="0"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cs typeface="Times New Roman"/>
              </a:rPr>
              <a:t>In a browser, open the </a:t>
            </a:r>
            <a:r>
              <a:rPr lang="en-CA" sz="2400" dirty="0" err="1">
                <a:cs typeface="Times New Roman"/>
              </a:rPr>
              <a:t>pddl</a:t>
            </a:r>
            <a:r>
              <a:rPr lang="en-CA" sz="2400" dirty="0">
                <a:cs typeface="Times New Roman"/>
              </a:rPr>
              <a:t> online editor (load your own files):</a:t>
            </a:r>
            <a:br>
              <a:rPr lang="en-CA" sz="2400" dirty="0">
                <a:cs typeface="Times New Roman"/>
              </a:rPr>
            </a:br>
            <a:r>
              <a:rPr lang="en-CA" sz="2400" dirty="0">
                <a:ea typeface="+mn-lt"/>
                <a:cs typeface="+mn-lt"/>
                <a:hlinkClick r:id="rId3"/>
              </a:rPr>
              <a:t>https://editor.planning.domains/</a:t>
            </a:r>
            <a:br>
              <a:rPr lang="en-CA" sz="2400" dirty="0">
                <a:ea typeface="+mn-lt"/>
                <a:cs typeface="+mn-lt"/>
              </a:rPr>
            </a:br>
            <a:endParaRPr lang="en-CA" sz="2400" dirty="0">
              <a:ea typeface="+mn-lt"/>
              <a:cs typeface="+mn-lt"/>
              <a:hlinkClick r:id="rId3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ea typeface="+mn-lt"/>
                <a:cs typeface="+mn-lt"/>
              </a:rPr>
              <a:t>Or </a:t>
            </a:r>
          </a:p>
          <a:p>
            <a:pPr>
              <a:spcBef>
                <a:spcPts val="0"/>
              </a:spcBef>
            </a:pP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</a:rPr>
              <a:t>In a browser, open the session:</a:t>
            </a: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  <a:hlinkClick r:id="rId4"/>
              </a:rPr>
              <a:t>https://editor.planning.domains/#read_session=wO492qnhbg</a:t>
            </a:r>
            <a:endParaRPr lang="en-CA" sz="2400" dirty="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CA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664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34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401EB8-BE86-4B66-E0BB-1E174A3E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535" y="1907763"/>
            <a:ext cx="10861523" cy="3458907"/>
          </a:xfrm>
        </p:spPr>
      </p:pic>
    </p:spTree>
    <p:extLst>
      <p:ext uri="{BB962C8B-B14F-4D97-AF65-F5344CB8AC3E}">
        <p14:creationId xmlns:p14="http://schemas.microsoft.com/office/powerpoint/2010/main" val="34530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28DE58-7A9A-29BD-7B9F-943FF4323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01716"/>
            <a:ext cx="11224380" cy="3555669"/>
          </a:xfr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52C6CE-A99A-DFC3-3A3D-FB4D61E41D16}"/>
              </a:ext>
            </a:extLst>
          </p:cNvPr>
          <p:cNvSpPr/>
          <p:nvPr/>
        </p:nvSpPr>
        <p:spPr>
          <a:xfrm>
            <a:off x="5250845" y="1719035"/>
            <a:ext cx="628952" cy="111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82EB2E-656C-5878-FC5B-92818C411BBE}"/>
              </a:ext>
            </a:extLst>
          </p:cNvPr>
          <p:cNvSpPr/>
          <p:nvPr/>
        </p:nvSpPr>
        <p:spPr>
          <a:xfrm>
            <a:off x="4950731" y="3678464"/>
            <a:ext cx="1584476" cy="43542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8BEF71-7905-D447-6B34-028241E32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89195"/>
            <a:ext cx="10631714" cy="3368617"/>
          </a:xfrm>
        </p:spPr>
      </p:pic>
    </p:spTree>
    <p:extLst>
      <p:ext uri="{BB962C8B-B14F-4D97-AF65-F5344CB8AC3E}">
        <p14:creationId xmlns:p14="http://schemas.microsoft.com/office/powerpoint/2010/main" val="2444244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37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62A906-03AA-CCF7-F5F4-8110EFD00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254" y="2522538"/>
            <a:ext cx="4787867" cy="3548062"/>
          </a:xfrm>
        </p:spPr>
      </p:pic>
    </p:spTree>
    <p:extLst>
      <p:ext uri="{BB962C8B-B14F-4D97-AF65-F5344CB8AC3E}">
        <p14:creationId xmlns:p14="http://schemas.microsoft.com/office/powerpoint/2010/main" val="2347675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38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112546-519F-145C-D8A0-F335A096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2915" y="1710513"/>
            <a:ext cx="7486952" cy="4167885"/>
          </a:xfrm>
        </p:spPr>
      </p:pic>
    </p:spTree>
    <p:extLst>
      <p:ext uri="{BB962C8B-B14F-4D97-AF65-F5344CB8AC3E}">
        <p14:creationId xmlns:p14="http://schemas.microsoft.com/office/powerpoint/2010/main" val="4210281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The P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aper-bag Princess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			(Robert </a:t>
            </a:r>
            <a:r>
              <a:rPr lang="en-CA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Munsch</a:t>
            </a: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Annick Press, 1980)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princess, 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prince, 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dragon 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	castle, clothes, paper bag…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cs typeface="Times New Roman" panose="02020603050405020304" pitchFamily="18" charset="0"/>
              </a:rPr>
              <a:t>Verbs</a:t>
            </a:r>
            <a:r>
              <a:rPr lang="en-CA" sz="2800" dirty="0">
                <a:cs typeface="Times New Roman" panose="02020603050405020304" pitchFamily="18" charset="0"/>
              </a:rPr>
              <a:t>: 			follow, breathe fire, burn,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59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i="1" u="sng" dirty="0"/>
              <a:t>states</a:t>
            </a:r>
            <a:r>
              <a:rPr lang="en-US" sz="2800" dirty="0"/>
              <a:t> that the plan traverses can encompass: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 (their beliefs, motivations, plans, etc.);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the audience’s knowledge</a:t>
            </a:r>
            <a:r>
              <a:rPr lang="en-US" sz="2800" dirty="0"/>
              <a:t>/understanding of the world and events of the story; or</a:t>
            </a:r>
          </a:p>
          <a:p>
            <a:pPr marL="571500" indent="-571500">
              <a:buAutoNum type="romanLcParenBoth"/>
            </a:pPr>
            <a:r>
              <a:rPr lang="en-US" sz="2800" dirty="0"/>
              <a:t>any combination of the above.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41740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attack_castle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charm_dragon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flatter_dragon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breathe_large_fire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fly_fast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fall_asleep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rescue_prince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(insult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call_off_wedding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7240462" y="3393499"/>
            <a:ext cx="658564" cy="11472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548947" y="3736292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 Plan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4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41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8023721" y="2689346"/>
            <a:ext cx="658564" cy="114725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926629" y="3032139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Interface to the LLM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34957F5-B6B1-21B5-26A9-B1AC5829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2039462"/>
            <a:ext cx="6985425" cy="4205573"/>
          </a:xfrm>
        </p:spPr>
      </p:pic>
    </p:spTree>
    <p:extLst>
      <p:ext uri="{BB962C8B-B14F-4D97-AF65-F5344CB8AC3E}">
        <p14:creationId xmlns:p14="http://schemas.microsoft.com/office/powerpoint/2010/main" val="303765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42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>
            <a:off x="7341831" y="1668885"/>
            <a:ext cx="658564" cy="843730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6009257" y="1255890"/>
            <a:ext cx="36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Input to the LLM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A0E6AEF-AB48-DB30-7A32-86D375FD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0" y="2694777"/>
            <a:ext cx="9991725" cy="3514725"/>
          </a:xfrm>
        </p:spPr>
      </p:pic>
    </p:spTree>
    <p:extLst>
      <p:ext uri="{BB962C8B-B14F-4D97-AF65-F5344CB8AC3E}">
        <p14:creationId xmlns:p14="http://schemas.microsoft.com/office/powerpoint/2010/main" val="2176539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43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68325" y="3373849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348765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381434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170049" y="3259723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35"/>
                </a:solidFill>
              </a:rPr>
              <a:t>Actions from the generated plan</a:t>
            </a:r>
            <a:endParaRPr lang="en-CA" sz="1600" b="1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44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25718" y="3627374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628322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650458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A60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367987" y="3270461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60A2F"/>
                </a:solidFill>
              </a:rPr>
              <a:t>NL text or ‘story’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D6C53-D7EA-9733-6F2A-9E59EBD676EE}"/>
              </a:ext>
            </a:extLst>
          </p:cNvPr>
          <p:cNvSpPr/>
          <p:nvPr/>
        </p:nvSpPr>
        <p:spPr>
          <a:xfrm>
            <a:off x="1718491" y="5752102"/>
            <a:ext cx="2687323" cy="289243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719503-1BF9-7878-17CD-E49BED1808BB}"/>
              </a:ext>
            </a:extLst>
          </p:cNvPr>
          <p:cNvSpPr/>
          <p:nvPr/>
        </p:nvSpPr>
        <p:spPr>
          <a:xfrm>
            <a:off x="4720907" y="5650458"/>
            <a:ext cx="843280" cy="42967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FC5C-DCC1-855F-78D0-15AAFFB41FF4}"/>
              </a:ext>
            </a:extLst>
          </p:cNvPr>
          <p:cNvSpPr txBox="1"/>
          <p:nvPr/>
        </p:nvSpPr>
        <p:spPr>
          <a:xfrm>
            <a:off x="5778737" y="5453701"/>
            <a:ext cx="4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Can the LLM generate the next line of the story?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14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45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85D9C6-8041-7769-5852-36C8055B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35" y="1952450"/>
            <a:ext cx="11106756" cy="382786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E0F56-BCD3-A877-5C1E-B056600F1AD7}"/>
              </a:ext>
            </a:extLst>
          </p:cNvPr>
          <p:cNvSpPr txBox="1"/>
          <p:nvPr/>
        </p:nvSpPr>
        <p:spPr>
          <a:xfrm>
            <a:off x="7387046" y="125589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from LLM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CEE73B-DB6E-0DF1-DEB3-EF29F8A700C8}"/>
              </a:ext>
            </a:extLst>
          </p:cNvPr>
          <p:cNvSpPr/>
          <p:nvPr/>
        </p:nvSpPr>
        <p:spPr>
          <a:xfrm>
            <a:off x="8587762" y="1761417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F80B6-5A37-F18E-F66E-30ACC884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8" y="5282832"/>
            <a:ext cx="8605875" cy="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4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75749-2C23-7733-FF67-12076923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7657"/>
            <a:ext cx="10077557" cy="42454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is a beautiful princess who lives in a magnificent castle. Princess Elizabeth is engaged to marry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attacks and destroys the castle and Princess Elizabeth's clothes and the Dragon kidnaps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wears a paper bag because her clothes are destroyed, and she follows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chases the Dragon, and it is charmed by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flatters the Dragon, and the Dragon likes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breathes large flames.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flies fast.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falls asleep.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saves Prince Ronald from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 Ronald insults Princess Elizabeth, and she wears a paper bag because she is wearing no clothes.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calls off the wedding, and she is wearing a paper bag.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267CF-16CE-A225-F778-428B893C70EB}"/>
              </a:ext>
            </a:extLst>
          </p:cNvPr>
          <p:cNvSpPr txBox="1"/>
          <p:nvPr/>
        </p:nvSpPr>
        <p:spPr>
          <a:xfrm>
            <a:off x="7755593" y="854191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Generated NL Story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18F5475-170F-6A5A-E200-F339003EDBC2}"/>
              </a:ext>
            </a:extLst>
          </p:cNvPr>
          <p:cNvSpPr/>
          <p:nvPr/>
        </p:nvSpPr>
        <p:spPr>
          <a:xfrm>
            <a:off x="8794591" y="1249788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25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EEA837F-D636-BEA4-BB95-D43A998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4" y="2433057"/>
            <a:ext cx="9036987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6FC2-0474-FC2B-799B-E8ED1C9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" y="2652493"/>
            <a:ext cx="7842050" cy="205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2675-B5CC-DB4C-E177-9594623B6318}"/>
              </a:ext>
            </a:extLst>
          </p:cNvPr>
          <p:cNvSpPr txBox="1"/>
          <p:nvPr/>
        </p:nvSpPr>
        <p:spPr>
          <a:xfrm>
            <a:off x="8601587" y="2652493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Olmo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EB39B-A82B-B22F-B069-251281C97C19}"/>
              </a:ext>
            </a:extLst>
          </p:cNvPr>
          <p:cNvSpPr txBox="1"/>
          <p:nvPr/>
        </p:nvSpPr>
        <p:spPr>
          <a:xfrm>
            <a:off x="561185" y="4870601"/>
            <a:ext cx="963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automated evaluation metrics for story generation such as perplexity and BLEU … only measure whether a generator can recreate the ground truth corpus.”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0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48981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1. This story exhibits CORRECT GRAMMAR.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2. This story's events occur in a PLAUSIBLE ORDER.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3. This story's sentences MAKE SENSE given sentences before and after them.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4. This story AVOIDS REPETITION.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5. This story uses INTERESTING LANGUAGE.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6. This story is of HIGH QUALITY.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7. This story is ENJOYABLE.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8. This story REMINDS ME OF A SOAP OPERA.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9. This story FOLLOWS A SINGLE PLOT.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9050596" y="1785257"/>
            <a:ext cx="260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Likert scale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1. Strongly Disagree,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5. Strongly Agree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9050596" y="5464344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(Martin. 2018)</a:t>
            </a:r>
          </a:p>
        </p:txBody>
      </p:sp>
    </p:spTree>
    <p:extLst>
      <p:ext uri="{BB962C8B-B14F-4D97-AF65-F5344CB8AC3E}">
        <p14:creationId xmlns:p14="http://schemas.microsoft.com/office/powerpoint/2010/main" val="13949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74" y="1911422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world:</a:t>
            </a:r>
          </a:p>
          <a:p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05F8B-DA97-8047-2856-803BA6A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10179"/>
            <a:ext cx="1963829" cy="2613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15F4-35BF-045E-7892-CC2359E0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2710179"/>
            <a:ext cx="1704509" cy="263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29399-8960-927A-3B87-1DCB8386F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6" y="2717713"/>
            <a:ext cx="1704509" cy="262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C8353-61AE-3595-84B1-E6C127754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48" y="2717713"/>
            <a:ext cx="1920258" cy="2651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F7576-147C-12C1-2006-46B208823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94" y="2725248"/>
            <a:ext cx="1842363" cy="2635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23E97F-C4A7-94B2-F2C4-CFFAC38D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14" y="2725248"/>
            <a:ext cx="2280953" cy="264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254474" y="5433046"/>
            <a:ext cx="86724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 “The Way Home for Wolf” images courtesy:  Bright, R.; and Field, J., 2020,  “The Way Home for Wolf”, volume 1, Scholastic Press.</a:t>
            </a:r>
            <a:endParaRPr lang="en-CA" sz="11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899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8024135" cy="4285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events occur in a more PLAUSIBLE ORDER?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sentences MAKE MORE SENSE given sentences before and after them?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better follows a SINGLE PLOT?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of HIGHER QUALITY?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more ENJOYABLE?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8607440" y="3558761"/>
            <a:ext cx="28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 between two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8344112" y="5324995"/>
            <a:ext cx="241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. 2021)</a:t>
            </a:r>
          </a:p>
        </p:txBody>
      </p:sp>
    </p:spTree>
    <p:extLst>
      <p:ext uri="{BB962C8B-B14F-4D97-AF65-F5344CB8AC3E}">
        <p14:creationId xmlns:p14="http://schemas.microsoft.com/office/powerpoint/2010/main" val="1129503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A896BC9-A7C0-BD40-7178-87BD74DF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1752486"/>
            <a:ext cx="9162823" cy="45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87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D3FE6-4980-FCB4-3B29-731F3AA7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68" y="1625056"/>
            <a:ext cx="5617856" cy="24890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0DB2D-BA62-8839-2C2A-CA653C10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4" y="4114127"/>
            <a:ext cx="5648840" cy="25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8D1D-804E-55A3-40A2-AE5482C1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3" y="1611630"/>
            <a:ext cx="5657111" cy="23561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9DF0-CA69-9AB2-9910-8F3DC249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2" y="3967811"/>
            <a:ext cx="5657111" cy="2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5C82-4F83-9DE6-43D8-DCCA7DD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4279033"/>
            <a:ext cx="5880384" cy="22032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8D5044-CAD3-88FF-D0E9-B5224AC1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1477354"/>
            <a:ext cx="5880384" cy="2649404"/>
          </a:xfrm>
        </p:spPr>
      </p:pic>
    </p:spTree>
    <p:extLst>
      <p:ext uri="{BB962C8B-B14F-4D97-AF65-F5344CB8AC3E}">
        <p14:creationId xmlns:p14="http://schemas.microsoft.com/office/powerpoint/2010/main" val="415815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Stay Tuned!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796AE0-7A32-A587-FB41-A094BED1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7" y="1631119"/>
            <a:ext cx="8886428" cy="4725231"/>
          </a:xfrm>
        </p:spPr>
      </p:pic>
    </p:spTree>
    <p:extLst>
      <p:ext uri="{BB962C8B-B14F-4D97-AF65-F5344CB8AC3E}">
        <p14:creationId xmlns:p14="http://schemas.microsoft.com/office/powerpoint/2010/main" val="1826261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That’s a Wrap…for now!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56</a:t>
            </a:fld>
            <a:endParaRPr lang="en-US"/>
          </a:p>
        </p:txBody>
      </p:sp>
      <p:pic>
        <p:nvPicPr>
          <p:cNvPr id="8" name="Content Placeholder 6" descr="Books on a shelf">
            <a:extLst>
              <a:ext uri="{FF2B5EF4-FFF2-40B4-BE49-F238E27FC236}">
                <a16:creationId xmlns:a16="http://schemas.microsoft.com/office/drawing/2014/main" id="{3C65C8AE-C9C1-EE59-D6EF-58FDA45D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88" y="1787496"/>
            <a:ext cx="6848669" cy="4568854"/>
          </a:xfrm>
        </p:spPr>
      </p:pic>
    </p:spTree>
    <p:extLst>
      <p:ext uri="{BB962C8B-B14F-4D97-AF65-F5344CB8AC3E}">
        <p14:creationId xmlns:p14="http://schemas.microsoft.com/office/powerpoint/2010/main" val="26040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41797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85537"/>
            <a:ext cx="11338623" cy="38344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Part 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Rogelio E. Cardona-Rivera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2 : FROM CLASSICAL TO NARRATIVE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3 : MODELING CHARACTERS WITH INTENTION AND CONFLICT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4 : NARRATIVE DOMAINS AND EXPRESSIVE RANGE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7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3091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79628"/>
            <a:ext cx="11338623" cy="4147461"/>
          </a:xfrm>
        </p:spPr>
        <p:txBody>
          <a:bodyPr>
            <a:normAutofit/>
          </a:bodyPr>
          <a:lstStyle/>
          <a:p>
            <a:r>
              <a:rPr lang="en-US" sz="2400" b="1" dirty="0"/>
              <a:t>Part II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  <a:r>
              <a:rPr lang="en-US" sz="2400" dirty="0"/>
              <a:t>, Contributor : </a:t>
            </a:r>
            <a:r>
              <a:rPr lang="en-US" sz="2400" i="1" dirty="0"/>
              <a:t>Patrik </a:t>
            </a:r>
            <a:r>
              <a:rPr lang="en-US" sz="2400" i="1" dirty="0" err="1"/>
              <a:t>Haslum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5 : PLANNING FROM A FOCALIZED PERSPECTIVE – INTENTIONALITY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6 : PLANNING FROM A CHARACTER’S POINT-OF-VIEW (CYOA)</a:t>
            </a:r>
          </a:p>
          <a:p>
            <a:r>
              <a:rPr lang="en-US" sz="2400" b="1" dirty="0"/>
              <a:t>Part III - Demo</a:t>
            </a:r>
          </a:p>
          <a:p>
            <a:r>
              <a:rPr lang="en-US" sz="2400" dirty="0"/>
              <a:t>Presenters : </a:t>
            </a:r>
            <a:r>
              <a:rPr lang="en-US" sz="2400" i="1" dirty="0"/>
              <a:t>Nisha Simon, Christian Muise, Rogelio E. Cardona-Rivera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3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We hope you enjoy today’s story!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12286" cy="3834465"/>
          </a:xfrm>
        </p:spPr>
        <p:txBody>
          <a:bodyPr>
            <a:normAutofit/>
          </a:bodyPr>
          <a:lstStyle/>
          <a:p>
            <a:r>
              <a:rPr lang="en-US" b="1" dirty="0"/>
              <a:t>Nisha Simon				</a:t>
            </a:r>
            <a:r>
              <a:rPr lang="en-CA" dirty="0"/>
              <a:t>https://nisimon48.github.io/</a:t>
            </a:r>
            <a:endParaRPr lang="en-US" dirty="0"/>
          </a:p>
          <a:p>
            <a:r>
              <a:rPr lang="en-US" b="1" dirty="0"/>
              <a:t>Christian Muise			</a:t>
            </a:r>
            <a:r>
              <a:rPr lang="en-US" dirty="0"/>
              <a:t>https://www.haz.ca/</a:t>
            </a:r>
          </a:p>
          <a:p>
            <a:r>
              <a:rPr lang="en-CA" b="1" dirty="0"/>
              <a:t>Rogelio E. Cardona-Rivera		</a:t>
            </a:r>
            <a:r>
              <a:rPr lang="en-CA" dirty="0"/>
              <a:t>http://rogel.io/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				</a:t>
            </a:r>
            <a:r>
              <a:rPr lang="en-CA" dirty="0"/>
              <a:t>https://arnav.wordpress.ncsu.edu/</a:t>
            </a:r>
          </a:p>
          <a:p>
            <a:r>
              <a:rPr lang="en-CA" b="1" dirty="0"/>
              <a:t>Julie Porteous				</a:t>
            </a:r>
            <a:r>
              <a:rPr lang="en-CA" dirty="0"/>
              <a:t>https://porteousjulie.bitbucket.io/</a:t>
            </a:r>
          </a:p>
          <a:p>
            <a:r>
              <a:rPr lang="en-CA" b="1" dirty="0"/>
              <a:t>R. Michael Young			</a:t>
            </a:r>
            <a:r>
              <a:rPr lang="en-CA" dirty="0"/>
              <a:t>https://liquidnarrative.eae.utah.edu/rmy/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r>
              <a:rPr lang="en-CA" b="1" dirty="0"/>
              <a:t>				</a:t>
            </a:r>
            <a:r>
              <a:rPr lang="en-CA" dirty="0"/>
              <a:t>https://comp.anu.edu.au/people/patrik-haslum/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845569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world: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525717" y="5603108"/>
            <a:ext cx="1055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“Robin Hood” images courtesy: San Souci, R. D.; and Lewis, E., 2010,  “Robin Hood and the Golden Arrow”, volume 1, Scholastic Press.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04BF0-35C1-6D10-E7D0-E89B1CDCB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5" y="2516380"/>
            <a:ext cx="1680981" cy="279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4A8CD3-EC8F-976C-E6F8-C2A872A0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42" y="2523610"/>
            <a:ext cx="3772891" cy="282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6751-1F74-BBE8-B043-EDF1003E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516380"/>
            <a:ext cx="4190756" cy="2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The plan becomes: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representation of the story, and </a:t>
            </a:r>
          </a:p>
          <a:p>
            <a:pPr marL="571500" indent="-571500">
              <a:buAutoNum type="romanLcParenBoth"/>
            </a:pPr>
            <a:r>
              <a:rPr lang="en-US" sz="3200" dirty="0"/>
              <a:t>also, that of the story world</a:t>
            </a:r>
          </a:p>
          <a:p>
            <a:r>
              <a:rPr lang="en-US" sz="3200" dirty="0"/>
              <a:t>Thus, we use Planning to create logical, believable, and coherent stories (narratives) in a variety of domains.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We will demonstrate the role that planning, or planning-based representations, can play in narrative generation methods. </a:t>
            </a:r>
          </a:p>
          <a:p>
            <a:r>
              <a:rPr lang="en-US" sz="3200" dirty="0"/>
              <a:t>We will cover several techniques, including modern approaches that make use of Large Language Models (LLMs)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2" y="94917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Storytelling + Planning Task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Mother and daughter reading book on bed">
            <a:extLst>
              <a:ext uri="{FF2B5EF4-FFF2-40B4-BE49-F238E27FC236}">
                <a16:creationId xmlns:a16="http://schemas.microsoft.com/office/drawing/2014/main" id="{48FC2764-5F04-E659-4004-B7E264081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2" y="2604285"/>
            <a:ext cx="4959723" cy="3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tle between pawn and king">
            <a:extLst>
              <a:ext uri="{FF2B5EF4-FFF2-40B4-BE49-F238E27FC236}">
                <a16:creationId xmlns:a16="http://schemas.microsoft.com/office/drawing/2014/main" id="{56B2A2CF-5FD1-62E8-671B-4814D751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22" y="2604285"/>
            <a:ext cx="4965549" cy="33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90EB551E-BBC6-325C-E232-A9EE249B4F1A}"/>
              </a:ext>
            </a:extLst>
          </p:cNvPr>
          <p:cNvSpPr txBox="1"/>
          <p:nvPr/>
        </p:nvSpPr>
        <p:spPr>
          <a:xfrm>
            <a:off x="5900420" y="3794890"/>
            <a:ext cx="71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+</a:t>
            </a:r>
            <a:endParaRPr lang="en-CA" sz="5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18758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1882</Words>
  <Application>Microsoft Office PowerPoint</Application>
  <PresentationFormat>Widescreen</PresentationFormat>
  <Paragraphs>415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Aptos</vt:lpstr>
      <vt:lpstr>Arial</vt:lpstr>
      <vt:lpstr>Avenir Next LT Pro</vt:lpstr>
      <vt:lpstr>Avenir Next LT Pro Light</vt:lpstr>
      <vt:lpstr>Calibri</vt:lpstr>
      <vt:lpstr>Century Schoolbook</vt:lpstr>
      <vt:lpstr>Georgia Pro Semibold</vt:lpstr>
      <vt:lpstr>Times New Roman</vt:lpstr>
      <vt:lpstr>RocaVTI</vt:lpstr>
      <vt:lpstr>Planning for Storytelling</vt:lpstr>
      <vt:lpstr>Why Planning for Storytelling?</vt:lpstr>
      <vt:lpstr>The Plan</vt:lpstr>
      <vt:lpstr>States</vt:lpstr>
      <vt:lpstr>States</vt:lpstr>
      <vt:lpstr>States</vt:lpstr>
      <vt:lpstr>Our Plan</vt:lpstr>
      <vt:lpstr>Our Plan</vt:lpstr>
      <vt:lpstr>Storytelling + Planning Task</vt:lpstr>
      <vt:lpstr>Who did What? – the plot thickens…</vt:lpstr>
      <vt:lpstr>Who did What? – the plot thickens…</vt:lpstr>
      <vt:lpstr>Who did What? – the plot thickens…</vt:lpstr>
      <vt:lpstr>Who did What? – the plot thickens…</vt:lpstr>
      <vt:lpstr>The Storyteller</vt:lpstr>
      <vt:lpstr>If you fail to plan….</vt:lpstr>
      <vt:lpstr>What’s my Line?</vt:lpstr>
      <vt:lpstr>What’s my Line?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Stay Tuned!</vt:lpstr>
      <vt:lpstr>That’s a Wrap…for now!</vt:lpstr>
      <vt:lpstr>Overview</vt:lpstr>
      <vt:lpstr>Overview</vt:lpstr>
      <vt:lpstr>We hope you enjoy today’s story!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Storytelling</dc:title>
  <dc:creator>Nisha Simon</dc:creator>
  <cp:lastModifiedBy>Nisha Simon</cp:lastModifiedBy>
  <cp:revision>151</cp:revision>
  <dcterms:created xsi:type="dcterms:W3CDTF">2024-05-20T14:52:45Z</dcterms:created>
  <dcterms:modified xsi:type="dcterms:W3CDTF">2024-06-12T16:48:44Z</dcterms:modified>
</cp:coreProperties>
</file>